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600" r:id="rId2"/>
    <p:sldId id="59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ja Kornaj" initials="MK" lastIdx="1" clrIdx="0">
    <p:extLst>
      <p:ext uri="{19B8F6BF-5375-455C-9EA6-DF929625EA0E}">
        <p15:presenceInfo xmlns:p15="http://schemas.microsoft.com/office/powerpoint/2012/main" userId="c14fedee29c238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47"/>
    <a:srgbClr val="FF2B79"/>
    <a:srgbClr val="2F528F"/>
    <a:srgbClr val="00B050"/>
    <a:srgbClr val="009093"/>
    <a:srgbClr val="7FC7C9"/>
    <a:srgbClr val="079544"/>
    <a:srgbClr val="EC00CB"/>
    <a:srgbClr val="B67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58"/>
    <p:restoredTop sz="96766"/>
  </p:normalViewPr>
  <p:slideViewPr>
    <p:cSldViewPr snapToGrid="0" snapToObjects="1">
      <p:cViewPr varScale="1">
        <p:scale>
          <a:sx n="124" d="100"/>
          <a:sy n="124" d="100"/>
        </p:scale>
        <p:origin x="12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C8ABE-210A-914F-A6B1-D35889809661}" type="datetimeFigureOut">
              <a:rPr lang="en-US" smtClean="0"/>
              <a:t>1/17/2024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3E3E8-DEFB-7548-9CB2-522FB82E2714}" type="slidenum">
              <a:rPr lang="en-US" smtClean="0"/>
              <a:t>‹#›</a:t>
            </a:fld>
            <a:endParaRPr lang="en-US" dirty="0"/>
          </a:p>
        </p:txBody>
      </p:sp>
    </p:spTree>
    <p:extLst>
      <p:ext uri="{BB962C8B-B14F-4D97-AF65-F5344CB8AC3E}">
        <p14:creationId xmlns:p14="http://schemas.microsoft.com/office/powerpoint/2010/main" val="1884077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71E9-45D8-9049-A174-25CB13E43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D355D3-EE5E-7C4E-9A82-D10B93A78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7688CA-8D39-1946-8B2D-A2764A2A0C0C}"/>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5" name="Footer Placeholder 4">
            <a:extLst>
              <a:ext uri="{FF2B5EF4-FFF2-40B4-BE49-F238E27FC236}">
                <a16:creationId xmlns:a16="http://schemas.microsoft.com/office/drawing/2014/main" id="{5D9D43A0-C875-8E43-9386-524089CCB6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51B706-537A-104C-AA8D-F635FF8945E6}"/>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177005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B0EEC-3DA5-5740-9D2E-F3577B5588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32517-2D93-6B4F-B648-98D8C43357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0B80C-7BF7-BB4E-92DB-DF7F5328EA45}"/>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5" name="Footer Placeholder 4">
            <a:extLst>
              <a:ext uri="{FF2B5EF4-FFF2-40B4-BE49-F238E27FC236}">
                <a16:creationId xmlns:a16="http://schemas.microsoft.com/office/drawing/2014/main" id="{C57CCABD-BD9F-A64C-A304-5E3A9D23F5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C812F6-6C13-9A4D-ADF0-5097B524F26B}"/>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59952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3EEDF2-C342-E24C-99AF-3EF71BD903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CF4162-04EC-9C46-89DF-208FCF9DF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1C78A-9D54-9645-AAC1-6D4CCCBCFF48}"/>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5" name="Footer Placeholder 4">
            <a:extLst>
              <a:ext uri="{FF2B5EF4-FFF2-40B4-BE49-F238E27FC236}">
                <a16:creationId xmlns:a16="http://schemas.microsoft.com/office/drawing/2014/main" id="{BEF0269C-9D63-774A-AA4E-E01E0EFEA3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46AC37-3122-F448-98B0-9DE55D2A0EBB}"/>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134879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58E7-57BD-F24F-9210-D9FAED10CA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87F0B2-60A2-F84B-A25C-CB30845C6C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F51BC-C38A-F44F-B0BD-091746277288}"/>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5" name="Footer Placeholder 4">
            <a:extLst>
              <a:ext uri="{FF2B5EF4-FFF2-40B4-BE49-F238E27FC236}">
                <a16:creationId xmlns:a16="http://schemas.microsoft.com/office/drawing/2014/main" id="{5D2DB62E-2234-F642-92A7-CC300F7D74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B83A0C-D006-3A49-812E-8A2C02C9715F}"/>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386514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E277-25B6-0A4A-8B15-7B28A386F4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06F46D-281A-514D-906C-5D6FDE2671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CD2113-2FF7-3B43-BABF-77812CA658EF}"/>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5" name="Footer Placeholder 4">
            <a:extLst>
              <a:ext uri="{FF2B5EF4-FFF2-40B4-BE49-F238E27FC236}">
                <a16:creationId xmlns:a16="http://schemas.microsoft.com/office/drawing/2014/main" id="{BA5A63A1-0FB2-2C48-A8B2-993B65A2AD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C7CDCB-41A4-9243-A919-07CBCAB22E63}"/>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274868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EF5A3-FBD9-274C-9250-129E347B9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D1B4C5-7BBC-E341-9A5B-37A5F54B5E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5C0384-AD90-FF4A-8FE7-DE68EADA2D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CE0E10-3B69-4C49-AE77-CC3DEA5C23ED}"/>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6" name="Footer Placeholder 5">
            <a:extLst>
              <a:ext uri="{FF2B5EF4-FFF2-40B4-BE49-F238E27FC236}">
                <a16:creationId xmlns:a16="http://schemas.microsoft.com/office/drawing/2014/main" id="{C4C51F68-E53D-E84A-B337-E84DD45C6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9C0FF6-C4FF-D34D-ABB3-50F101198F12}"/>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79750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F7DA-DF8E-BB4E-8A3F-4C3E6C507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551F11-B54B-3441-B1B3-1F803BA61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E44D9B-2A7E-B042-84F8-F42917DC74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720B79-4E7A-064F-9372-11EDC193F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E307CA-5439-4E4B-B1E9-83AB8FF29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DFC339-0205-D748-B059-156FFA8C68E0}"/>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8" name="Footer Placeholder 7">
            <a:extLst>
              <a:ext uri="{FF2B5EF4-FFF2-40B4-BE49-F238E27FC236}">
                <a16:creationId xmlns:a16="http://schemas.microsoft.com/office/drawing/2014/main" id="{767AB4DA-42A1-9446-833C-ACA8B130F3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C902EFA-C2E6-A643-A472-7DFECCBC217B}"/>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220366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22BA0-E7D6-B34B-8062-8E0E4DA19E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0A4269-12A7-BD40-8A3F-B61175865032}"/>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4" name="Footer Placeholder 3">
            <a:extLst>
              <a:ext uri="{FF2B5EF4-FFF2-40B4-BE49-F238E27FC236}">
                <a16:creationId xmlns:a16="http://schemas.microsoft.com/office/drawing/2014/main" id="{2D9E31CD-C79D-CE41-BF1D-6AF4BD19AD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FC6EBA2-F8DC-BF48-B176-713647C5AB80}"/>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190483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829B7-117F-8841-8ACE-4855029569C3}"/>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3" name="Footer Placeholder 2">
            <a:extLst>
              <a:ext uri="{FF2B5EF4-FFF2-40B4-BE49-F238E27FC236}">
                <a16:creationId xmlns:a16="http://schemas.microsoft.com/office/drawing/2014/main" id="{9B27245B-4EEA-9F4A-A584-8D94743359B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EFC7359-53BF-2A48-B6BA-F49AF704338D}"/>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51816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EAA54-4E9D-2B40-9F33-56BDC0660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980BFE-35F8-5C4D-9796-DA0A9D2539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476F49-9CEE-EC4D-BDF7-3F930C5DC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AE843E-7B59-4A43-84FD-179593DE1803}"/>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6" name="Footer Placeholder 5">
            <a:extLst>
              <a:ext uri="{FF2B5EF4-FFF2-40B4-BE49-F238E27FC236}">
                <a16:creationId xmlns:a16="http://schemas.microsoft.com/office/drawing/2014/main" id="{1583A86B-E0BE-FD49-859F-570FD0F3C55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7AF340-9114-9842-A42E-B856106B0506}"/>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131416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A17D9-20A1-C242-ABC1-B06598091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D295EB-6A98-E94D-AA40-D44ADCB7DF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606BFA0-D8F0-3744-A12B-3EAA921977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24AEA-E463-4345-82F2-72488CD0E36B}"/>
              </a:ext>
            </a:extLst>
          </p:cNvPr>
          <p:cNvSpPr>
            <a:spLocks noGrp="1"/>
          </p:cNvSpPr>
          <p:nvPr>
            <p:ph type="dt" sz="half" idx="10"/>
          </p:nvPr>
        </p:nvSpPr>
        <p:spPr/>
        <p:txBody>
          <a:bodyPr/>
          <a:lstStyle/>
          <a:p>
            <a:fld id="{6D2BB010-2FE6-3747-92AE-C3E3016A83A4}" type="datetimeFigureOut">
              <a:rPr lang="en-US" smtClean="0"/>
              <a:t>1/17/2024</a:t>
            </a:fld>
            <a:endParaRPr lang="en-US" dirty="0"/>
          </a:p>
        </p:txBody>
      </p:sp>
      <p:sp>
        <p:nvSpPr>
          <p:cNvPr id="6" name="Footer Placeholder 5">
            <a:extLst>
              <a:ext uri="{FF2B5EF4-FFF2-40B4-BE49-F238E27FC236}">
                <a16:creationId xmlns:a16="http://schemas.microsoft.com/office/drawing/2014/main" id="{106F92C6-4E88-7943-916F-467AA840DC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CFD9CA-9F69-9D4A-8721-44A13FA0E850}"/>
              </a:ext>
            </a:extLst>
          </p:cNvPr>
          <p:cNvSpPr>
            <a:spLocks noGrp="1"/>
          </p:cNvSpPr>
          <p:nvPr>
            <p:ph type="sldNum" sz="quarter" idx="12"/>
          </p:nvPr>
        </p:nvSpPr>
        <p:spPr/>
        <p:txBody>
          <a:bodyPr/>
          <a:lstStyle/>
          <a:p>
            <a:fld id="{3EAB347F-C145-B945-9B63-BAC97229DEF7}" type="slidenum">
              <a:rPr lang="en-US" smtClean="0"/>
              <a:t>‹#›</a:t>
            </a:fld>
            <a:endParaRPr lang="en-US" dirty="0"/>
          </a:p>
        </p:txBody>
      </p:sp>
    </p:spTree>
    <p:extLst>
      <p:ext uri="{BB962C8B-B14F-4D97-AF65-F5344CB8AC3E}">
        <p14:creationId xmlns:p14="http://schemas.microsoft.com/office/powerpoint/2010/main" val="729384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873B97-9D24-2643-9FC0-C2284A0074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99C0ED-28D3-BA44-A0D2-65A98B7662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8EF6C-66D9-A24C-B123-1415CE8A39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BB010-2FE6-3747-92AE-C3E3016A83A4}" type="datetimeFigureOut">
              <a:rPr lang="en-US" smtClean="0"/>
              <a:t>1/17/2024</a:t>
            </a:fld>
            <a:endParaRPr lang="en-US" dirty="0"/>
          </a:p>
        </p:txBody>
      </p:sp>
      <p:sp>
        <p:nvSpPr>
          <p:cNvPr id="5" name="Footer Placeholder 4">
            <a:extLst>
              <a:ext uri="{FF2B5EF4-FFF2-40B4-BE49-F238E27FC236}">
                <a16:creationId xmlns:a16="http://schemas.microsoft.com/office/drawing/2014/main" id="{CECD4FAC-1D4F-4D43-B4B3-241B303F10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B6B044C-73A0-3C47-B8B3-1A4B5EE233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B347F-C145-B945-9B63-BAC97229DEF7}" type="slidenum">
              <a:rPr lang="en-US" smtClean="0"/>
              <a:t>‹#›</a:t>
            </a:fld>
            <a:endParaRPr lang="en-US" dirty="0"/>
          </a:p>
        </p:txBody>
      </p:sp>
    </p:spTree>
    <p:extLst>
      <p:ext uri="{BB962C8B-B14F-4D97-AF65-F5344CB8AC3E}">
        <p14:creationId xmlns:p14="http://schemas.microsoft.com/office/powerpoint/2010/main" val="1690692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if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8190B1-91AC-8AA5-F355-5E0930F1758F}"/>
              </a:ext>
            </a:extLst>
          </p:cNvPr>
          <p:cNvSpPr txBox="1"/>
          <p:nvPr/>
        </p:nvSpPr>
        <p:spPr>
          <a:xfrm>
            <a:off x="56469" y="68873"/>
            <a:ext cx="12079062" cy="2708434"/>
          </a:xfrm>
          <a:prstGeom prst="rect">
            <a:avLst/>
          </a:prstGeom>
          <a:noFill/>
        </p:spPr>
        <p:txBody>
          <a:bodyPr wrap="square">
            <a:spAutoFit/>
          </a:bodyPr>
          <a:lstStyle/>
          <a:p>
            <a:pPr marL="0" marR="0" algn="ctr">
              <a:spcBef>
                <a:spcPts val="0"/>
              </a:spcBef>
              <a:spcAft>
                <a:spcPts val="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Synthetic biology platforms for high-resolution access to the </a:t>
            </a:r>
            <a:r>
              <a:rPr lang="en-US" sz="2400" b="1" i="1" kern="100" dirty="0">
                <a:effectLst/>
                <a:latin typeface="Calibri" panose="020F0502020204030204" pitchFamily="34" charset="0"/>
                <a:ea typeface="Calibri" panose="020F0502020204030204" pitchFamily="34" charset="0"/>
                <a:cs typeface="Times New Roman" panose="02020603050405020304" pitchFamily="18" charset="0"/>
              </a:rPr>
              <a:t>modified</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human proteome </a:t>
            </a:r>
          </a:p>
          <a:p>
            <a:pPr marL="0" marR="0" algn="ctr">
              <a:spcBef>
                <a:spcPts val="0"/>
              </a:spcBef>
              <a:spcAft>
                <a:spcPts val="0"/>
              </a:spcAft>
            </a:pP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Human proteins exhibit highly complex patterns of posttranslational modifications (PTMs) that govern their structure and function. These modifications are omnipresent in human health and disease. However, technical barriers have limited the study of PTMs which keeps the knowledge of our proteome in a persistent state of “physiological dark matter”. </a:t>
            </a:r>
          </a:p>
          <a:p>
            <a:pPr marL="0" marR="0" algn="ctr">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Over the past decade we have engineered bacterial systems to display all human proteins with programable, site-specific posttranslational modifications. These innovations have allowed unprecedented access to the </a:t>
            </a:r>
            <a:r>
              <a:rPr lang="en-US" sz="1800" b="1" i="1" kern="100" dirty="0">
                <a:effectLst/>
                <a:latin typeface="Calibri" panose="020F0502020204030204" pitchFamily="34" charset="0"/>
                <a:ea typeface="Calibri" panose="020F0502020204030204" pitchFamily="34" charset="0"/>
                <a:cs typeface="Times New Roman" panose="02020603050405020304" pitchFamily="18" charset="0"/>
              </a:rPr>
              <a:t>so called</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physiological dark matter and shed light onto new frontiers in human disease research.</a:t>
            </a:r>
          </a:p>
        </p:txBody>
      </p:sp>
      <p:pic>
        <p:nvPicPr>
          <p:cNvPr id="4" name="Picture 3">
            <a:extLst>
              <a:ext uri="{FF2B5EF4-FFF2-40B4-BE49-F238E27FC236}">
                <a16:creationId xmlns:a16="http://schemas.microsoft.com/office/drawing/2014/main" id="{1A7D694A-7D31-7956-4ED9-38216A2B39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338" y="2952037"/>
            <a:ext cx="5672390" cy="3722736"/>
          </a:xfrm>
          <a:prstGeom prst="rect">
            <a:avLst/>
          </a:prstGeom>
        </p:spPr>
      </p:pic>
      <p:pic>
        <p:nvPicPr>
          <p:cNvPr id="5" name="Picture 4">
            <a:extLst>
              <a:ext uri="{FF2B5EF4-FFF2-40B4-BE49-F238E27FC236}">
                <a16:creationId xmlns:a16="http://schemas.microsoft.com/office/drawing/2014/main" id="{60D8C1C5-81FB-F215-E79A-C927373F493F}"/>
              </a:ext>
            </a:extLst>
          </p:cNvPr>
          <p:cNvPicPr>
            <a:picLocks noChangeAspect="1"/>
          </p:cNvPicPr>
          <p:nvPr/>
        </p:nvPicPr>
        <p:blipFill rotWithShape="1">
          <a:blip r:embed="rId3"/>
          <a:srcRect l="74741" t="8647" b="64861"/>
          <a:stretch/>
        </p:blipFill>
        <p:spPr>
          <a:xfrm>
            <a:off x="5878529" y="4666408"/>
            <a:ext cx="1378111" cy="533414"/>
          </a:xfrm>
          <a:prstGeom prst="rect">
            <a:avLst/>
          </a:prstGeom>
        </p:spPr>
      </p:pic>
      <p:grpSp>
        <p:nvGrpSpPr>
          <p:cNvPr id="9" name="Group 8">
            <a:extLst>
              <a:ext uri="{FF2B5EF4-FFF2-40B4-BE49-F238E27FC236}">
                <a16:creationId xmlns:a16="http://schemas.microsoft.com/office/drawing/2014/main" id="{75309B5F-0A63-4EE3-996B-93521B27E8F9}"/>
              </a:ext>
            </a:extLst>
          </p:cNvPr>
          <p:cNvGrpSpPr/>
          <p:nvPr/>
        </p:nvGrpSpPr>
        <p:grpSpPr>
          <a:xfrm>
            <a:off x="7599589" y="3952088"/>
            <a:ext cx="4311945" cy="717278"/>
            <a:chOff x="6335696" y="3459175"/>
            <a:chExt cx="5317328" cy="922045"/>
          </a:xfrm>
        </p:grpSpPr>
        <p:pic>
          <p:nvPicPr>
            <p:cNvPr id="10" name="Graphic 9">
              <a:extLst>
                <a:ext uri="{FF2B5EF4-FFF2-40B4-BE49-F238E27FC236}">
                  <a16:creationId xmlns:a16="http://schemas.microsoft.com/office/drawing/2014/main" id="{3E29DA90-ABF9-6BA1-19DD-FD9D7006B9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89588" y="3459175"/>
              <a:ext cx="3028950" cy="304800"/>
            </a:xfrm>
            <a:prstGeom prst="rect">
              <a:avLst/>
            </a:prstGeom>
          </p:spPr>
        </p:pic>
        <p:pic>
          <p:nvPicPr>
            <p:cNvPr id="11" name="Picture 10">
              <a:extLst>
                <a:ext uri="{FF2B5EF4-FFF2-40B4-BE49-F238E27FC236}">
                  <a16:creationId xmlns:a16="http://schemas.microsoft.com/office/drawing/2014/main" id="{EAB308D5-1E16-E4DE-4BD4-71CC3EA2EB07}"/>
                </a:ext>
              </a:extLst>
            </p:cNvPr>
            <p:cNvPicPr>
              <a:picLocks noChangeAspect="1"/>
            </p:cNvPicPr>
            <p:nvPr/>
          </p:nvPicPr>
          <p:blipFill rotWithShape="1">
            <a:blip r:embed="rId6"/>
            <a:srcRect b="30242"/>
            <a:stretch/>
          </p:blipFill>
          <p:spPr>
            <a:xfrm>
              <a:off x="6335696" y="3805303"/>
              <a:ext cx="5317328" cy="575917"/>
            </a:xfrm>
            <a:prstGeom prst="rect">
              <a:avLst/>
            </a:prstGeom>
          </p:spPr>
        </p:pic>
      </p:grpSp>
      <p:grpSp>
        <p:nvGrpSpPr>
          <p:cNvPr id="12" name="Group 11">
            <a:extLst>
              <a:ext uri="{FF2B5EF4-FFF2-40B4-BE49-F238E27FC236}">
                <a16:creationId xmlns:a16="http://schemas.microsoft.com/office/drawing/2014/main" id="{4F4D969C-CEF3-7F0C-F056-BF7759E37714}"/>
              </a:ext>
            </a:extLst>
          </p:cNvPr>
          <p:cNvGrpSpPr/>
          <p:nvPr/>
        </p:nvGrpSpPr>
        <p:grpSpPr>
          <a:xfrm>
            <a:off x="8227061" y="5805583"/>
            <a:ext cx="3840233" cy="816977"/>
            <a:chOff x="6349582" y="4826410"/>
            <a:chExt cx="5412291" cy="918456"/>
          </a:xfrm>
        </p:grpSpPr>
        <p:pic>
          <p:nvPicPr>
            <p:cNvPr id="13" name="Graphic 12">
              <a:extLst>
                <a:ext uri="{FF2B5EF4-FFF2-40B4-BE49-F238E27FC236}">
                  <a16:creationId xmlns:a16="http://schemas.microsoft.com/office/drawing/2014/main" id="{57825EF2-5084-0C2A-EA74-DAB3080C91C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89588" y="4826410"/>
              <a:ext cx="2114210" cy="260210"/>
            </a:xfrm>
            <a:prstGeom prst="rect">
              <a:avLst/>
            </a:prstGeom>
          </p:spPr>
        </p:pic>
        <p:pic>
          <p:nvPicPr>
            <p:cNvPr id="14" name="Picture 13">
              <a:extLst>
                <a:ext uri="{FF2B5EF4-FFF2-40B4-BE49-F238E27FC236}">
                  <a16:creationId xmlns:a16="http://schemas.microsoft.com/office/drawing/2014/main" id="{B010317A-6AFE-2B1A-CCDA-DD7FA812DA40}"/>
                </a:ext>
              </a:extLst>
            </p:cNvPr>
            <p:cNvPicPr>
              <a:picLocks noChangeAspect="1"/>
            </p:cNvPicPr>
            <p:nvPr/>
          </p:nvPicPr>
          <p:blipFill rotWithShape="1">
            <a:blip r:embed="rId9"/>
            <a:srcRect b="42859"/>
            <a:stretch/>
          </p:blipFill>
          <p:spPr>
            <a:xfrm>
              <a:off x="6349582" y="5129621"/>
              <a:ext cx="5412291" cy="615245"/>
            </a:xfrm>
            <a:prstGeom prst="rect">
              <a:avLst/>
            </a:prstGeom>
          </p:spPr>
        </p:pic>
      </p:grpSp>
      <p:pic>
        <p:nvPicPr>
          <p:cNvPr id="16" name="Picture 15">
            <a:extLst>
              <a:ext uri="{FF2B5EF4-FFF2-40B4-BE49-F238E27FC236}">
                <a16:creationId xmlns:a16="http://schemas.microsoft.com/office/drawing/2014/main" id="{16878481-266F-E0B2-D705-264433535935}"/>
              </a:ext>
            </a:extLst>
          </p:cNvPr>
          <p:cNvPicPr>
            <a:picLocks noChangeAspect="1"/>
          </p:cNvPicPr>
          <p:nvPr/>
        </p:nvPicPr>
        <p:blipFill rotWithShape="1">
          <a:blip r:embed="rId3"/>
          <a:srcRect t="56720" r="7253"/>
          <a:stretch/>
        </p:blipFill>
        <p:spPr>
          <a:xfrm>
            <a:off x="5937839" y="5041268"/>
            <a:ext cx="4033880" cy="694694"/>
          </a:xfrm>
          <a:prstGeom prst="rect">
            <a:avLst/>
          </a:prstGeom>
        </p:spPr>
      </p:pic>
      <p:pic>
        <p:nvPicPr>
          <p:cNvPr id="17" name="Picture 16">
            <a:extLst>
              <a:ext uri="{FF2B5EF4-FFF2-40B4-BE49-F238E27FC236}">
                <a16:creationId xmlns:a16="http://schemas.microsoft.com/office/drawing/2014/main" id="{72E1B8AB-C116-4856-7916-8D4DCDBCD78C}"/>
              </a:ext>
            </a:extLst>
          </p:cNvPr>
          <p:cNvPicPr>
            <a:picLocks noChangeAspect="1"/>
          </p:cNvPicPr>
          <p:nvPr/>
        </p:nvPicPr>
        <p:blipFill>
          <a:blip r:embed="rId10"/>
          <a:stretch>
            <a:fillRect/>
          </a:stretch>
        </p:blipFill>
        <p:spPr>
          <a:xfrm>
            <a:off x="5810728" y="3097801"/>
            <a:ext cx="3479800" cy="609600"/>
          </a:xfrm>
          <a:prstGeom prst="rect">
            <a:avLst/>
          </a:prstGeom>
        </p:spPr>
      </p:pic>
      <p:pic>
        <p:nvPicPr>
          <p:cNvPr id="18" name="Picture 17">
            <a:extLst>
              <a:ext uri="{FF2B5EF4-FFF2-40B4-BE49-F238E27FC236}">
                <a16:creationId xmlns:a16="http://schemas.microsoft.com/office/drawing/2014/main" id="{C227E101-4471-9300-3BC3-AAC3D5A01F6D}"/>
              </a:ext>
            </a:extLst>
          </p:cNvPr>
          <p:cNvPicPr>
            <a:picLocks noChangeAspect="1"/>
          </p:cNvPicPr>
          <p:nvPr/>
        </p:nvPicPr>
        <p:blipFill rotWithShape="1">
          <a:blip r:embed="rId11"/>
          <a:srcRect r="46673" b="8085"/>
          <a:stretch/>
        </p:blipFill>
        <p:spPr>
          <a:xfrm>
            <a:off x="5810728" y="2894442"/>
            <a:ext cx="2493727" cy="305558"/>
          </a:xfrm>
          <a:prstGeom prst="rect">
            <a:avLst/>
          </a:prstGeom>
        </p:spPr>
      </p:pic>
    </p:spTree>
    <p:extLst>
      <p:ext uri="{BB962C8B-B14F-4D97-AF65-F5344CB8AC3E}">
        <p14:creationId xmlns:p14="http://schemas.microsoft.com/office/powerpoint/2010/main" val="399552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E750F47F-591F-8DFB-2AD6-F64615D2E5FC}"/>
              </a:ext>
            </a:extLst>
          </p:cNvPr>
          <p:cNvPicPr>
            <a:picLocks noChangeAspect="1"/>
          </p:cNvPicPr>
          <p:nvPr/>
        </p:nvPicPr>
        <p:blipFill>
          <a:blip r:embed="rId2"/>
          <a:stretch>
            <a:fillRect/>
          </a:stretch>
        </p:blipFill>
        <p:spPr>
          <a:xfrm>
            <a:off x="5952992" y="2266059"/>
            <a:ext cx="5932473" cy="2699379"/>
          </a:xfrm>
          <a:prstGeom prst="rect">
            <a:avLst/>
          </a:prstGeom>
        </p:spPr>
      </p:pic>
      <p:grpSp>
        <p:nvGrpSpPr>
          <p:cNvPr id="32" name="Group 31">
            <a:extLst>
              <a:ext uri="{FF2B5EF4-FFF2-40B4-BE49-F238E27FC236}">
                <a16:creationId xmlns:a16="http://schemas.microsoft.com/office/drawing/2014/main" id="{DF753CDA-21C8-1C10-1342-8F08FD5F6613}"/>
              </a:ext>
            </a:extLst>
          </p:cNvPr>
          <p:cNvGrpSpPr/>
          <p:nvPr/>
        </p:nvGrpSpPr>
        <p:grpSpPr>
          <a:xfrm>
            <a:off x="237028" y="2310554"/>
            <a:ext cx="5932473" cy="2610387"/>
            <a:chOff x="1525632" y="1106846"/>
            <a:chExt cx="7567567" cy="2926675"/>
          </a:xfrm>
        </p:grpSpPr>
        <p:pic>
          <p:nvPicPr>
            <p:cNvPr id="33" name="Picture 32">
              <a:extLst>
                <a:ext uri="{FF2B5EF4-FFF2-40B4-BE49-F238E27FC236}">
                  <a16:creationId xmlns:a16="http://schemas.microsoft.com/office/drawing/2014/main" id="{3CBA5BE7-64C7-73F1-3954-F61C3AA0807D}"/>
                </a:ext>
              </a:extLst>
            </p:cNvPr>
            <p:cNvPicPr>
              <a:picLocks noChangeAspect="1"/>
            </p:cNvPicPr>
            <p:nvPr/>
          </p:nvPicPr>
          <p:blipFill>
            <a:blip r:embed="rId3"/>
            <a:stretch>
              <a:fillRect/>
            </a:stretch>
          </p:blipFill>
          <p:spPr>
            <a:xfrm>
              <a:off x="1783080" y="1106846"/>
              <a:ext cx="7200900" cy="2832100"/>
            </a:xfrm>
            <a:prstGeom prst="rect">
              <a:avLst/>
            </a:prstGeom>
          </p:spPr>
        </p:pic>
        <p:sp>
          <p:nvSpPr>
            <p:cNvPr id="34" name="Rounded Rectangle 33">
              <a:extLst>
                <a:ext uri="{FF2B5EF4-FFF2-40B4-BE49-F238E27FC236}">
                  <a16:creationId xmlns:a16="http://schemas.microsoft.com/office/drawing/2014/main" id="{BA48EB25-D704-4BF0-61A6-867AA8BA9ED1}"/>
                </a:ext>
              </a:extLst>
            </p:cNvPr>
            <p:cNvSpPr/>
            <p:nvPr/>
          </p:nvSpPr>
          <p:spPr>
            <a:xfrm>
              <a:off x="1525632" y="1106847"/>
              <a:ext cx="7567567" cy="292667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0CCEB82E-493C-E3F1-DF68-C61DD5501F92}"/>
              </a:ext>
            </a:extLst>
          </p:cNvPr>
          <p:cNvSpPr txBox="1"/>
          <p:nvPr/>
        </p:nvSpPr>
        <p:spPr>
          <a:xfrm>
            <a:off x="45030" y="154513"/>
            <a:ext cx="12026900" cy="1938992"/>
          </a:xfrm>
          <a:prstGeom prst="rect">
            <a:avLst/>
          </a:prstGeom>
          <a:noFill/>
        </p:spPr>
        <p:txBody>
          <a:bodyPr wrap="square">
            <a:spAutoFit/>
          </a:bodyPr>
          <a:lstStyle/>
          <a:p>
            <a:pPr algn="just"/>
            <a:r>
              <a:rPr lang="en-US" sz="2000" b="1" dirty="0">
                <a:solidFill>
                  <a:srgbClr val="0070C0"/>
                </a:solidFill>
              </a:rPr>
              <a:t>	We are seeking talented undergraduates to join a team led by Maya </a:t>
            </a:r>
            <a:r>
              <a:rPr lang="en-US" sz="2000" b="1" dirty="0" err="1">
                <a:solidFill>
                  <a:srgbClr val="0070C0"/>
                </a:solidFill>
              </a:rPr>
              <a:t>Kornaj</a:t>
            </a:r>
            <a:r>
              <a:rPr lang="en-US" sz="2000" b="1" dirty="0">
                <a:solidFill>
                  <a:srgbClr val="0070C0"/>
                </a:solidFill>
              </a:rPr>
              <a:t> (4th year MCDB graduate student) to elucidate novel phospho-binding proteins in the human genome. We perform screens where 8,000 different human proteins can interact with 120,000 phosphosites. The protein interactions take place inside </a:t>
            </a:r>
            <a:r>
              <a:rPr lang="en-US" sz="2000" b="1" i="1" dirty="0">
                <a:solidFill>
                  <a:srgbClr val="0070C0"/>
                </a:solidFill>
              </a:rPr>
              <a:t>E. coli </a:t>
            </a:r>
            <a:r>
              <a:rPr lang="en-US" sz="2000" b="1" dirty="0">
                <a:solidFill>
                  <a:srgbClr val="0070C0"/>
                </a:solidFill>
              </a:rPr>
              <a:t>cells where a single human protein and a single phosphosite are expressed. To screen all possible interactions in a pairwise manner, we need a lot of cells! These screens are enabled by our unique synthetic biology platforms coupled to next generation sequencing and cutting-edge proteomics.  Come join our efforts!!</a:t>
            </a:r>
          </a:p>
        </p:txBody>
      </p:sp>
      <p:sp>
        <p:nvSpPr>
          <p:cNvPr id="40" name="TextBox 39">
            <a:extLst>
              <a:ext uri="{FF2B5EF4-FFF2-40B4-BE49-F238E27FC236}">
                <a16:creationId xmlns:a16="http://schemas.microsoft.com/office/drawing/2014/main" id="{96907121-4F2A-B4BB-0A41-9CEE6282E8E8}"/>
              </a:ext>
            </a:extLst>
          </p:cNvPr>
          <p:cNvSpPr txBox="1"/>
          <p:nvPr/>
        </p:nvSpPr>
        <p:spPr>
          <a:xfrm>
            <a:off x="4958715" y="6054420"/>
            <a:ext cx="7362019" cy="769441"/>
          </a:xfrm>
          <a:prstGeom prst="rect">
            <a:avLst/>
          </a:prstGeom>
          <a:noFill/>
        </p:spPr>
        <p:txBody>
          <a:bodyPr wrap="square">
            <a:spAutoFit/>
          </a:bodyPr>
          <a:lstStyle/>
          <a:p>
            <a:pPr marL="0" marR="0">
              <a:spcBef>
                <a:spcPts val="0"/>
              </a:spcBef>
              <a:spcAft>
                <a:spcPts val="0"/>
              </a:spcAft>
            </a:pPr>
            <a:endParaRPr lang="en-US" sz="11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Yale West Campus, Systems Biology Institute, ISTC Building, 3rd Floor  </a:t>
            </a:r>
          </a:p>
          <a:p>
            <a:pPr marL="0" marR="0">
              <a:spcBef>
                <a:spcPts val="0"/>
              </a:spcBef>
              <a:spcAft>
                <a:spcPts val="0"/>
              </a:spcAft>
            </a:pPr>
            <a:r>
              <a:rPr lang="en-US" sz="1100" b="1" dirty="0">
                <a:effectLst/>
                <a:ea typeface="Calibri" panose="020F0502020204030204" pitchFamily="34" charset="0"/>
                <a:cs typeface="Times New Roman" panose="02020603050405020304" pitchFamily="18" charset="0"/>
              </a:rPr>
              <a:t>Tracks:</a:t>
            </a:r>
            <a:r>
              <a:rPr lang="en-US" sz="1100" dirty="0">
                <a:effectLst/>
                <a:ea typeface="Calibri" panose="020F0502020204030204" pitchFamily="34" charset="0"/>
                <a:cs typeface="Times New Roman" panose="02020603050405020304" pitchFamily="18" charset="0"/>
              </a:rPr>
              <a:t> Molecular Medicine, Pharmacology, and Physiology (</a:t>
            </a:r>
            <a:r>
              <a:rPr lang="en-US" sz="1100" b="1" dirty="0">
                <a:effectLst/>
                <a:ea typeface="Calibri" panose="020F0502020204030204" pitchFamily="34" charset="0"/>
                <a:cs typeface="Times New Roman" panose="02020603050405020304" pitchFamily="18" charset="0"/>
              </a:rPr>
              <a:t>MMPP</a:t>
            </a:r>
            <a:r>
              <a:rPr lang="en-US" sz="1100" dirty="0">
                <a:effectLst/>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Biochemistry, Quantitative Biology, Biophysics and Structural Biology (</a:t>
            </a:r>
            <a:r>
              <a:rPr lang="en-US" sz="1100" b="1" dirty="0">
                <a:effectLst/>
                <a:ea typeface="Calibri" panose="020F0502020204030204" pitchFamily="34" charset="0"/>
                <a:cs typeface="Times New Roman" panose="02020603050405020304" pitchFamily="18" charset="0"/>
              </a:rPr>
              <a:t>BBSB/BQBS</a:t>
            </a:r>
            <a:r>
              <a:rPr lang="en-US" sz="1100" dirty="0">
                <a:effectLst/>
                <a:ea typeface="Calibri" panose="020F0502020204030204" pitchFamily="34" charset="0"/>
                <a:cs typeface="Times New Roman" panose="02020603050405020304" pitchFamily="18" charset="0"/>
              </a:rPr>
              <a:t>)</a:t>
            </a:r>
          </a:p>
        </p:txBody>
      </p:sp>
      <p:sp>
        <p:nvSpPr>
          <p:cNvPr id="41" name="TextBox 40">
            <a:extLst>
              <a:ext uri="{FF2B5EF4-FFF2-40B4-BE49-F238E27FC236}">
                <a16:creationId xmlns:a16="http://schemas.microsoft.com/office/drawing/2014/main" id="{8A57A808-23EE-90AA-CC07-58544E9B42D2}"/>
              </a:ext>
            </a:extLst>
          </p:cNvPr>
          <p:cNvSpPr txBox="1"/>
          <p:nvPr/>
        </p:nvSpPr>
        <p:spPr>
          <a:xfrm>
            <a:off x="-338503" y="5280908"/>
            <a:ext cx="6109334" cy="1200329"/>
          </a:xfrm>
          <a:prstGeom prst="rect">
            <a:avLst/>
          </a:prstGeom>
          <a:noFill/>
        </p:spPr>
        <p:txBody>
          <a:bodyPr wrap="square">
            <a:spAutoFit/>
          </a:bodyPr>
          <a:lstStyle/>
          <a:p>
            <a:pPr marL="0" marR="0" algn="ctr">
              <a:spcBef>
                <a:spcPts val="0"/>
              </a:spcBef>
              <a:spcAft>
                <a:spcPts val="0"/>
              </a:spcAft>
            </a:pPr>
            <a:r>
              <a:rPr lang="en-US" sz="1800" b="1" dirty="0">
                <a:effectLst/>
                <a:ea typeface="Calibri" panose="020F0502020204030204" pitchFamily="34" charset="0"/>
                <a:cs typeface="Times New Roman" panose="02020603050405020304" pitchFamily="18" charset="0"/>
              </a:rPr>
              <a:t>Jesse Rinehart, PhD. Associate Professor</a:t>
            </a:r>
          </a:p>
          <a:p>
            <a:pPr marL="0" marR="0" algn="ctr">
              <a:spcBef>
                <a:spcPts val="0"/>
              </a:spcBef>
              <a:spcAft>
                <a:spcPts val="0"/>
              </a:spcAft>
            </a:pPr>
            <a:r>
              <a:rPr lang="en-US" sz="1800" b="1" dirty="0">
                <a:effectLst/>
                <a:ea typeface="Calibri" panose="020F0502020204030204" pitchFamily="34" charset="0"/>
                <a:cs typeface="Times New Roman" panose="02020603050405020304" pitchFamily="18" charset="0"/>
              </a:rPr>
              <a:t>Yale University School of Medicine</a:t>
            </a:r>
          </a:p>
          <a:p>
            <a:pPr marL="0" marR="0" algn="ctr">
              <a:spcBef>
                <a:spcPts val="0"/>
              </a:spcBef>
              <a:spcAft>
                <a:spcPts val="0"/>
              </a:spcAft>
            </a:pPr>
            <a:r>
              <a:rPr lang="en-US" sz="1800" b="1" dirty="0">
                <a:effectLst/>
                <a:ea typeface="Calibri" panose="020F0502020204030204" pitchFamily="34" charset="0"/>
                <a:cs typeface="Times New Roman" panose="02020603050405020304" pitchFamily="18" charset="0"/>
              </a:rPr>
              <a:t>Cellular &amp; Molecular Physiology</a:t>
            </a:r>
          </a:p>
          <a:p>
            <a:pPr marL="0" marR="0" algn="ctr">
              <a:spcBef>
                <a:spcPts val="0"/>
              </a:spcBef>
              <a:spcAft>
                <a:spcPts val="0"/>
              </a:spcAft>
            </a:pPr>
            <a:r>
              <a:rPr lang="en-US" sz="1800" b="1" dirty="0">
                <a:effectLst/>
                <a:ea typeface="Calibri" panose="020F0502020204030204" pitchFamily="34" charset="0"/>
                <a:cs typeface="Times New Roman" panose="02020603050405020304" pitchFamily="18" charset="0"/>
              </a:rPr>
              <a:t>Systems Biology Institute</a:t>
            </a:r>
          </a:p>
        </p:txBody>
      </p:sp>
      <p:sp>
        <p:nvSpPr>
          <p:cNvPr id="42" name="TextBox 41">
            <a:extLst>
              <a:ext uri="{FF2B5EF4-FFF2-40B4-BE49-F238E27FC236}">
                <a16:creationId xmlns:a16="http://schemas.microsoft.com/office/drawing/2014/main" id="{619B796A-242F-A8B2-6562-B421428DFDC8}"/>
              </a:ext>
            </a:extLst>
          </p:cNvPr>
          <p:cNvSpPr txBox="1"/>
          <p:nvPr/>
        </p:nvSpPr>
        <p:spPr>
          <a:xfrm>
            <a:off x="4958716" y="5022634"/>
            <a:ext cx="7233284" cy="1200329"/>
          </a:xfrm>
          <a:prstGeom prst="rect">
            <a:avLst/>
          </a:prstGeom>
          <a:noFill/>
        </p:spPr>
        <p:txBody>
          <a:bodyPr wrap="square">
            <a:spAutoFit/>
          </a:bodyPr>
          <a:lstStyle/>
          <a:p>
            <a:pPr marL="0" marR="0">
              <a:spcBef>
                <a:spcPts val="0"/>
              </a:spcBef>
              <a:spcAft>
                <a:spcPts val="0"/>
              </a:spcAft>
            </a:pPr>
            <a:r>
              <a:rPr lang="en-US" sz="1800" kern="100" dirty="0">
                <a:effectLst/>
                <a:ea typeface="Calibri" panose="020F0502020204030204" pitchFamily="34" charset="0"/>
                <a:cs typeface="Times New Roman" panose="02020603050405020304" pitchFamily="18" charset="0"/>
              </a:rPr>
              <a:t>Current Projects:</a:t>
            </a:r>
          </a:p>
          <a:p>
            <a:pPr marL="342900" marR="0" lvl="0" indent="-342900">
              <a:spcBef>
                <a:spcPts val="0"/>
              </a:spcBef>
              <a:spcAft>
                <a:spcPts val="0"/>
              </a:spcAft>
              <a:buFont typeface="+mj-lt"/>
              <a:buAutoNum type="romanUcParenR"/>
            </a:pPr>
            <a:r>
              <a:rPr lang="en-US" sz="1800" kern="100" dirty="0">
                <a:effectLst/>
                <a:ea typeface="Calibri" panose="020F0502020204030204" pitchFamily="34" charset="0"/>
                <a:cs typeface="Times New Roman" panose="02020603050405020304" pitchFamily="18" charset="0"/>
              </a:rPr>
              <a:t>Uncover how viral pathogens exploit PTMs across the human proteome.</a:t>
            </a:r>
          </a:p>
          <a:p>
            <a:pPr marL="342900" marR="0" lvl="0" indent="-342900">
              <a:spcBef>
                <a:spcPts val="0"/>
              </a:spcBef>
              <a:spcAft>
                <a:spcPts val="0"/>
              </a:spcAft>
              <a:buFont typeface="+mj-lt"/>
              <a:buAutoNum type="romanUcParenR"/>
            </a:pPr>
            <a:r>
              <a:rPr lang="en-US" sz="1800" kern="100" dirty="0">
                <a:effectLst/>
                <a:ea typeface="Calibri" panose="020F0502020204030204" pitchFamily="34" charset="0"/>
                <a:cs typeface="Times New Roman" panose="02020603050405020304" pitchFamily="18" charset="0"/>
              </a:rPr>
              <a:t>Disentangle PTM driven pathogenesis in neurodegeneration.</a:t>
            </a:r>
          </a:p>
          <a:p>
            <a:pPr marL="342900" marR="0" lvl="0" indent="-342900">
              <a:spcBef>
                <a:spcPts val="0"/>
              </a:spcBef>
              <a:spcAft>
                <a:spcPts val="0"/>
              </a:spcAft>
              <a:buFont typeface="+mj-lt"/>
              <a:buAutoNum type="romanUcParenR"/>
            </a:pPr>
            <a:r>
              <a:rPr lang="en-US" sz="1800" kern="100" dirty="0">
                <a:effectLst/>
                <a:ea typeface="Calibri" panose="020F0502020204030204" pitchFamily="34" charset="0"/>
                <a:cs typeface="Times New Roman" panose="02020603050405020304" pitchFamily="18" charset="0"/>
              </a:rPr>
              <a:t>Enable genome wide screens of “physiological dark matter”</a:t>
            </a:r>
          </a:p>
        </p:txBody>
      </p:sp>
    </p:spTree>
    <p:extLst>
      <p:ext uri="{BB962C8B-B14F-4D97-AF65-F5344CB8AC3E}">
        <p14:creationId xmlns:p14="http://schemas.microsoft.com/office/powerpoint/2010/main" val="3973192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57738</TotalTime>
  <Words>310</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Maja Kornaj</dc:creator>
  <cp:lastModifiedBy>Slater, Donalee</cp:lastModifiedBy>
  <cp:revision>1235</cp:revision>
  <dcterms:created xsi:type="dcterms:W3CDTF">2022-03-03T17:23:17Z</dcterms:created>
  <dcterms:modified xsi:type="dcterms:W3CDTF">2024-01-17T16:16:28Z</dcterms:modified>
</cp:coreProperties>
</file>